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67" r:id="rId2"/>
    <p:sldId id="257" r:id="rId3"/>
    <p:sldId id="259" r:id="rId4"/>
    <p:sldId id="260" r:id="rId5"/>
    <p:sldId id="261" r:id="rId6"/>
    <p:sldId id="279" r:id="rId7"/>
    <p:sldId id="277" r:id="rId8"/>
    <p:sldId id="282" r:id="rId9"/>
    <p:sldId id="263" r:id="rId10"/>
    <p:sldId id="269" r:id="rId11"/>
    <p:sldId id="276" r:id="rId12"/>
    <p:sldId id="272" r:id="rId13"/>
    <p:sldId id="281" r:id="rId14"/>
    <p:sldId id="273" r:id="rId15"/>
    <p:sldId id="274" r:id="rId16"/>
    <p:sldId id="283"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660"/>
  </p:normalViewPr>
  <p:slideViewPr>
    <p:cSldViewPr>
      <p:cViewPr>
        <p:scale>
          <a:sx n="66" d="100"/>
          <a:sy n="66" d="100"/>
        </p:scale>
        <p:origin x="-1494" y="-25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B3AD4F-333B-4FA6-A95A-8834EE455EFF}" type="datetimeFigureOut">
              <a:rPr lang="en-US" smtClean="0"/>
              <a:pPr/>
              <a:t>08-Feb-19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C61A5-194D-44A2-BAC4-33515B3CF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82AAB8-209E-40E4-9B0A-72170986B060}" type="datetimeFigureOut">
              <a:rPr lang="en-US" smtClean="0"/>
              <a:pPr/>
              <a:t>08-Feb-19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05D4DAC-9686-44D4-9C67-CFBEB78F528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82AAB8-209E-40E4-9B0A-72170986B060}" type="datetimeFigureOut">
              <a:rPr lang="en-US" smtClean="0"/>
              <a:pPr/>
              <a:t>08-Feb-19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82AAB8-209E-40E4-9B0A-72170986B060}" type="datetimeFigureOut">
              <a:rPr lang="en-US" smtClean="0"/>
              <a:pPr/>
              <a:t>08-Feb-19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82AAB8-209E-40E4-9B0A-72170986B060}" type="datetimeFigureOut">
              <a:rPr lang="en-US" smtClean="0"/>
              <a:pPr/>
              <a:t>08-Feb-19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82AAB8-209E-40E4-9B0A-72170986B060}" type="datetimeFigureOut">
              <a:rPr lang="en-US" smtClean="0"/>
              <a:pPr/>
              <a:t>08-Feb-19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D4DAC-9686-44D4-9C67-CFBEB78F528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82AAB8-209E-40E4-9B0A-72170986B060}" type="datetimeFigureOut">
              <a:rPr lang="en-US" smtClean="0"/>
              <a:pPr/>
              <a:t>08-Feb-19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82AAB8-209E-40E4-9B0A-72170986B060}" type="datetimeFigureOut">
              <a:rPr lang="en-US" smtClean="0"/>
              <a:pPr/>
              <a:t>08-Feb-19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82AAB8-209E-40E4-9B0A-72170986B060}" type="datetimeFigureOut">
              <a:rPr lang="en-US" smtClean="0"/>
              <a:pPr/>
              <a:t>08-Feb-19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2AAB8-209E-40E4-9B0A-72170986B060}" type="datetimeFigureOut">
              <a:rPr lang="en-US" smtClean="0"/>
              <a:pPr/>
              <a:t>08-Feb-19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82AAB8-209E-40E4-9B0A-72170986B060}" type="datetimeFigureOut">
              <a:rPr lang="en-US" smtClean="0"/>
              <a:pPr/>
              <a:t>08-Feb-19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5D4DAC-9686-44D4-9C67-CFBEB78F52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82AAB8-209E-40E4-9B0A-72170986B060}" type="datetimeFigureOut">
              <a:rPr lang="en-US" smtClean="0"/>
              <a:pPr/>
              <a:t>08-Feb-19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05D4DAC-9686-44D4-9C67-CFBEB78F5284}"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82AAB8-209E-40E4-9B0A-72170986B060}" type="datetimeFigureOut">
              <a:rPr lang="en-US" smtClean="0"/>
              <a:pPr/>
              <a:t>08-Feb-19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05D4DAC-9686-44D4-9C67-CFBEB78F5284}"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772400" cy="838200"/>
          </a:xfrm>
        </p:spPr>
        <p:txBody>
          <a:bodyPr/>
          <a:lstStyle/>
          <a:p>
            <a:pPr algn="ctr"/>
            <a:r>
              <a:rPr sz="4000" smtClean="0">
                <a:solidFill>
                  <a:schemeClr val="tx1"/>
                </a:solidFill>
                <a:latin typeface="Cambria" pitchFamily="18" charset="0"/>
              </a:rPr>
              <a:t>Student Information System Using Cloud Computing</a:t>
            </a:r>
            <a:endParaRPr lang="en-US" sz="4000" dirty="0"/>
          </a:p>
        </p:txBody>
      </p:sp>
      <p:sp>
        <p:nvSpPr>
          <p:cNvPr id="3" name="Text Placeholder 2"/>
          <p:cNvSpPr>
            <a:spLocks noGrp="1"/>
          </p:cNvSpPr>
          <p:nvPr>
            <p:ph type="body" idx="1"/>
          </p:nvPr>
        </p:nvSpPr>
        <p:spPr>
          <a:xfrm>
            <a:off x="533400" y="2057400"/>
            <a:ext cx="7769352" cy="4419600"/>
          </a:xfrm>
        </p:spPr>
        <p:txBody>
          <a:bodyPr>
            <a:normAutofit fontScale="25000" lnSpcReduction="20000"/>
          </a:bodyPr>
          <a:lstStyle/>
          <a:p>
            <a:r>
              <a:rPr lang="en-US" sz="2400" dirty="0" smtClean="0">
                <a:latin typeface="Times New Roman" pitchFamily="18" charset="0"/>
                <a:cs typeface="Times New Roman" pitchFamily="18" charset="0"/>
              </a:rPr>
              <a:t>		</a:t>
            </a:r>
            <a:r>
              <a:rPr lang="en-US" sz="9600" dirty="0" smtClean="0">
                <a:latin typeface="Times New Roman" pitchFamily="18" charset="0"/>
                <a:cs typeface="Times New Roman" pitchFamily="18" charset="0"/>
              </a:rPr>
              <a:t>           				</a:t>
            </a:r>
          </a:p>
          <a:p>
            <a:r>
              <a:rPr lang="en-US" sz="9600" dirty="0" smtClean="0">
                <a:latin typeface="Times New Roman" pitchFamily="18" charset="0"/>
                <a:cs typeface="Times New Roman" pitchFamily="18" charset="0"/>
              </a:rPr>
              <a:t>			Team Members</a:t>
            </a:r>
            <a:endParaRPr lang="en-US" sz="9600" dirty="0">
              <a:latin typeface="Times New Roman" pitchFamily="18" charset="0"/>
              <a:cs typeface="Times New Roman" pitchFamily="18" charset="0"/>
            </a:endParaRPr>
          </a:p>
          <a:p>
            <a:r>
              <a:rPr lang="en-US" sz="9600" dirty="0" smtClean="0">
                <a:latin typeface="Times New Roman" pitchFamily="18" charset="0"/>
                <a:cs typeface="Times New Roman" pitchFamily="18" charset="0"/>
              </a:rPr>
              <a:t>			1.AISWARYA.M</a:t>
            </a:r>
          </a:p>
          <a:p>
            <a:r>
              <a:rPr lang="en-US" sz="9600" dirty="0" smtClean="0">
                <a:latin typeface="Times New Roman" pitchFamily="18" charset="0"/>
                <a:cs typeface="Times New Roman" pitchFamily="18" charset="0"/>
              </a:rPr>
              <a:t>			2. ANJANA MANOJ</a:t>
            </a:r>
          </a:p>
          <a:p>
            <a:r>
              <a:rPr lang="en-US" sz="9600" dirty="0" smtClean="0">
                <a:latin typeface="Times New Roman" pitchFamily="18" charset="0"/>
                <a:cs typeface="Times New Roman" pitchFamily="18" charset="0"/>
              </a:rPr>
              <a:t>                                    3.DEEPTHI.K.T</a:t>
            </a:r>
          </a:p>
          <a:p>
            <a:endParaRPr lang="en-US" sz="9600" dirty="0" smtClean="0">
              <a:latin typeface="Times New Roman" pitchFamily="18" charset="0"/>
              <a:cs typeface="Times New Roman" pitchFamily="18" charset="0"/>
            </a:endParaRPr>
          </a:p>
          <a:p>
            <a:endParaRPr lang="en-US" sz="9600" dirty="0" smtClean="0">
              <a:latin typeface="Times New Roman" pitchFamily="18" charset="0"/>
              <a:cs typeface="Times New Roman" pitchFamily="18" charset="0"/>
            </a:endParaRPr>
          </a:p>
          <a:p>
            <a:endParaRPr lang="en-US" sz="9600" dirty="0" smtClean="0">
              <a:latin typeface="Times New Roman" pitchFamily="18" charset="0"/>
              <a:cs typeface="Times New Roman" pitchFamily="18" charset="0"/>
            </a:endParaRPr>
          </a:p>
          <a:p>
            <a:endParaRPr lang="en-US" sz="9600" dirty="0" smtClean="0">
              <a:latin typeface="Times New Roman" pitchFamily="18" charset="0"/>
              <a:cs typeface="Times New Roman" pitchFamily="18" charset="0"/>
            </a:endParaRPr>
          </a:p>
          <a:p>
            <a:r>
              <a:rPr lang="en-US" sz="9600" dirty="0" smtClean="0">
                <a:latin typeface="Times New Roman" pitchFamily="18" charset="0"/>
                <a:cs typeface="Times New Roman" pitchFamily="18" charset="0"/>
              </a:rPr>
              <a:t> Facultyguide :                                      Industrial guide :</a:t>
            </a:r>
          </a:p>
          <a:p>
            <a:r>
              <a:rPr lang="en-US" sz="9600" dirty="0" smtClean="0">
                <a:latin typeface="Times New Roman" pitchFamily="18" charset="0"/>
                <a:cs typeface="Times New Roman" pitchFamily="18" charset="0"/>
              </a:rPr>
              <a:t> KAMALA.V                                         GOKUL</a:t>
            </a:r>
            <a:endParaRPr lang="en-US" sz="9600" dirty="0">
              <a:latin typeface="Times New Roman" pitchFamily="18" charset="0"/>
              <a:cs typeface="Times New Roman" pitchFamily="18" charset="0"/>
            </a:endParaRPr>
          </a:p>
          <a:p>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Assistant professor			  Designation</a:t>
            </a:r>
            <a:endParaRPr lang="en-US" sz="9600" dirty="0">
              <a:latin typeface="Times New Roman" pitchFamily="18" charset="0"/>
              <a:cs typeface="Times New Roman" pitchFamily="18" charset="0"/>
            </a:endParaRPr>
          </a:p>
          <a:p>
            <a:r>
              <a:rPr lang="en-US" sz="9600" dirty="0" smtClean="0">
                <a:latin typeface="Times New Roman" pitchFamily="18" charset="0"/>
                <a:cs typeface="Times New Roman" pitchFamily="18" charset="0"/>
              </a:rPr>
              <a:t>Department </a:t>
            </a:r>
            <a:r>
              <a:rPr lang="en-US" sz="9600" dirty="0">
                <a:latin typeface="Times New Roman" pitchFamily="18" charset="0"/>
                <a:cs typeface="Times New Roman" pitchFamily="18" charset="0"/>
              </a:rPr>
              <a:t>of </a:t>
            </a:r>
            <a:r>
              <a:rPr lang="en-US" sz="9600" dirty="0" smtClean="0">
                <a:latin typeface="Times New Roman" pitchFamily="18" charset="0"/>
                <a:cs typeface="Times New Roman" pitchFamily="18" charset="0"/>
              </a:rPr>
              <a:t>CSE</a:t>
            </a:r>
            <a:endParaRPr lang="en-US" sz="9600" dirty="0">
              <a:latin typeface="Times New Roman" pitchFamily="18" charset="0"/>
              <a:cs typeface="Times New Roman" pitchFamily="18" charset="0"/>
            </a:endParaRPr>
          </a:p>
          <a:p>
            <a:r>
              <a:rPr lang="en-US" sz="9600" dirty="0">
                <a:latin typeface="Times New Roman" pitchFamily="18" charset="0"/>
                <a:cs typeface="Times New Roman" pitchFamily="18" charset="0"/>
              </a:rPr>
              <a:t>  		</a:t>
            </a:r>
          </a:p>
        </p:txBody>
      </p:sp>
      <p:sp>
        <p:nvSpPr>
          <p:cNvPr id="4" name="TextBox 3"/>
          <p:cNvSpPr txBox="1"/>
          <p:nvPr/>
        </p:nvSpPr>
        <p:spPr>
          <a:xfrm>
            <a:off x="0" y="6477000"/>
            <a:ext cx="9144000" cy="381000"/>
          </a:xfrm>
          <a:prstGeom prst="rect">
            <a:avLst/>
          </a:prstGeom>
          <a:solidFill>
            <a:schemeClr val="accent1"/>
          </a:solidFill>
          <a:ln>
            <a:solidFill>
              <a:schemeClr val="accent1"/>
            </a:solidFill>
          </a:ln>
        </p:spPr>
        <p:txBody>
          <a:bodyPr wrap="square" rtlCol="0">
            <a:spAutoFit/>
          </a:bodyPr>
          <a:lstStyle/>
          <a:p>
            <a:pPr algn="ctr"/>
            <a:r>
              <a:rPr lang="en-US" dirty="0" smtClean="0">
                <a:solidFill>
                  <a:schemeClr val="bg1"/>
                </a:solidFill>
              </a:rPr>
              <a:t>Department of CSE, KGiSL Institute of Technology, Coimbatore</a:t>
            </a:r>
            <a:endParaRPr lang="en-US" dirty="0">
              <a:solidFill>
                <a:schemeClr val="bg1"/>
              </a:solidFill>
            </a:endParaRPr>
          </a:p>
        </p:txBody>
      </p:sp>
    </p:spTree>
    <p:extLst>
      <p:ext uri="{BB962C8B-B14F-4D97-AF65-F5344CB8AC3E}">
        <p14:creationId xmlns:p14="http://schemas.microsoft.com/office/powerpoint/2010/main" xmlns="" val="479281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Screen shots of modules under progress</a:t>
            </a:r>
            <a:r>
              <a:rPr lang="en-US" sz="3600" dirty="0" smtClean="0"/>
              <a:t>.</a:t>
            </a:r>
            <a:endParaRPr lang="en-US" sz="3600" dirty="0"/>
          </a:p>
        </p:txBody>
      </p:sp>
      <p:sp>
        <p:nvSpPr>
          <p:cNvPr id="3" name="TextBox 2"/>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pic>
        <p:nvPicPr>
          <p:cNvPr id="1027" name="Picture 3"/>
          <p:cNvPicPr>
            <a:picLocks noChangeAspect="1" noChangeArrowheads="1"/>
          </p:cNvPicPr>
          <p:nvPr/>
        </p:nvPicPr>
        <p:blipFill>
          <a:blip r:embed="rId2"/>
          <a:srcRect/>
          <a:stretch>
            <a:fillRect/>
          </a:stretch>
        </p:blipFill>
        <p:spPr bwMode="auto">
          <a:xfrm>
            <a:off x="228600" y="1981200"/>
            <a:ext cx="8610600" cy="4300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Cntd..</a:t>
            </a:r>
            <a:endParaRPr lang="en-US" dirty="0"/>
          </a:p>
        </p:txBody>
      </p:sp>
      <p:pic>
        <p:nvPicPr>
          <p:cNvPr id="2050" name="Picture 2"/>
          <p:cNvPicPr>
            <a:picLocks noChangeAspect="1" noChangeArrowheads="1"/>
          </p:cNvPicPr>
          <p:nvPr/>
        </p:nvPicPr>
        <p:blipFill>
          <a:blip r:embed="rId2"/>
          <a:srcRect/>
          <a:stretch>
            <a:fillRect/>
          </a:stretch>
        </p:blipFill>
        <p:spPr bwMode="auto">
          <a:xfrm>
            <a:off x="228600" y="1905000"/>
            <a:ext cx="8610600" cy="4572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Ctnd</a:t>
            </a:r>
            <a:r>
              <a:rPr lang="en-US" dirty="0" smtClean="0"/>
              <a:t>…..</a:t>
            </a:r>
            <a:endParaRPr lang="en-US" dirty="0"/>
          </a:p>
        </p:txBody>
      </p:sp>
      <p:pic>
        <p:nvPicPr>
          <p:cNvPr id="2" name="Picture 2"/>
          <p:cNvPicPr>
            <a:picLocks noChangeAspect="1" noChangeArrowheads="1"/>
          </p:cNvPicPr>
          <p:nvPr/>
        </p:nvPicPr>
        <p:blipFill>
          <a:blip r:embed="rId2"/>
          <a:srcRect/>
          <a:stretch>
            <a:fillRect/>
          </a:stretch>
        </p:blipFill>
        <p:spPr bwMode="auto">
          <a:xfrm>
            <a:off x="304800" y="1828800"/>
            <a:ext cx="8610600" cy="487679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Cntd</a:t>
            </a:r>
            <a:r>
              <a:rPr lang="en-US" dirty="0" smtClean="0"/>
              <a:t>…</a:t>
            </a:r>
            <a:endParaRPr lang="en-US" dirty="0"/>
          </a:p>
        </p:txBody>
      </p:sp>
      <p:pic>
        <p:nvPicPr>
          <p:cNvPr id="3" name="Picture 2"/>
          <p:cNvPicPr/>
          <p:nvPr/>
        </p:nvPicPr>
        <p:blipFill>
          <a:blip r:embed="rId2" cstate="print"/>
          <a:srcRect/>
          <a:stretch>
            <a:fillRect/>
          </a:stretch>
        </p:blipFill>
        <p:spPr bwMode="auto">
          <a:xfrm>
            <a:off x="152400" y="1817012"/>
            <a:ext cx="8763000" cy="473618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Ctnd</a:t>
            </a:r>
            <a:r>
              <a:rPr lang="en-US" dirty="0" smtClean="0"/>
              <a:t>…..</a:t>
            </a:r>
            <a:endParaRPr lang="en-US" dirty="0"/>
          </a:p>
        </p:txBody>
      </p:sp>
      <p:pic>
        <p:nvPicPr>
          <p:cNvPr id="4098" name="Picture 2"/>
          <p:cNvPicPr>
            <a:picLocks noChangeAspect="1" noChangeArrowheads="1"/>
          </p:cNvPicPr>
          <p:nvPr/>
        </p:nvPicPr>
        <p:blipFill>
          <a:blip r:embed="rId2"/>
          <a:srcRect/>
          <a:stretch>
            <a:fillRect/>
          </a:stretch>
        </p:blipFill>
        <p:spPr bwMode="auto">
          <a:xfrm>
            <a:off x="1" y="1838324"/>
            <a:ext cx="8839200" cy="501967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Ctnd</a:t>
            </a:r>
            <a:r>
              <a:rPr lang="en-US" dirty="0" smtClean="0"/>
              <a:t>..</a:t>
            </a:r>
            <a:endParaRPr lang="en-US" dirty="0"/>
          </a:p>
        </p:txBody>
      </p:sp>
      <p:pic>
        <p:nvPicPr>
          <p:cNvPr id="5122" name="Picture 2"/>
          <p:cNvPicPr>
            <a:picLocks noChangeAspect="1" noChangeArrowheads="1"/>
          </p:cNvPicPr>
          <p:nvPr/>
        </p:nvPicPr>
        <p:blipFill>
          <a:blip r:embed="rId2"/>
          <a:srcRect/>
          <a:stretch>
            <a:fillRect/>
          </a:stretch>
        </p:blipFill>
        <p:spPr bwMode="auto">
          <a:xfrm>
            <a:off x="0" y="1981200"/>
            <a:ext cx="8991600" cy="448151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Cntd</a:t>
            </a:r>
            <a:r>
              <a:rPr lang="en-US" dirty="0" smtClean="0"/>
              <a:t>..</a:t>
            </a:r>
            <a:endParaRPr lang="en-US" dirty="0"/>
          </a:p>
        </p:txBody>
      </p:sp>
      <p:pic>
        <p:nvPicPr>
          <p:cNvPr id="3" name="Picture 2"/>
          <p:cNvPicPr/>
          <p:nvPr/>
        </p:nvPicPr>
        <p:blipFill>
          <a:blip r:embed="rId2" cstate="print"/>
          <a:srcRect/>
          <a:stretch>
            <a:fillRect/>
          </a:stretch>
        </p:blipFill>
        <p:spPr bwMode="auto">
          <a:xfrm>
            <a:off x="304800" y="1817012"/>
            <a:ext cx="8686800" cy="481238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0" y="5638800"/>
            <a:ext cx="3352800" cy="731520"/>
          </a:xfrm>
        </p:spPr>
        <p:txBody>
          <a:bodyPr>
            <a:normAutofit/>
          </a:bodyPr>
          <a:lstStyle/>
          <a:p>
            <a:pPr>
              <a:buNone/>
            </a:pPr>
            <a:r>
              <a:rPr lang="en-US" sz="4000" dirty="0" smtClean="0">
                <a:latin typeface="Calibri" pitchFamily="34" charset="0"/>
                <a:cs typeface="Calibri" pitchFamily="34" charset="0"/>
              </a:rPr>
              <a:t>Thank You</a:t>
            </a:r>
            <a:endParaRPr lang="en-US" sz="4000" dirty="0">
              <a:latin typeface="Calibri" pitchFamily="34" charset="0"/>
              <a:cs typeface="Calibri" pitchFamily="34" charset="0"/>
            </a:endParaRPr>
          </a:p>
        </p:txBody>
      </p:sp>
      <p:sp>
        <p:nvSpPr>
          <p:cNvPr id="4" name="TextBox 3"/>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229600" cy="1143000"/>
          </a:xfrm>
        </p:spPr>
        <p:txBody>
          <a:bodyPr>
            <a:normAutofit fontScale="90000"/>
          </a:bodyPr>
          <a:lstStyle/>
          <a:p>
            <a:r>
              <a:rPr lang="en-US" sz="4400" dirty="0" smtClean="0"/>
              <a:t>Abstract</a:t>
            </a:r>
            <a:br>
              <a:rPr lang="en-US" sz="4400" dirty="0" smtClean="0"/>
            </a:br>
            <a:endParaRPr lang="en-US" sz="4400" dirty="0">
              <a:latin typeface="Cambria" pitchFamily="18" charset="0"/>
            </a:endParaRPr>
          </a:p>
        </p:txBody>
      </p:sp>
      <p:sp>
        <p:nvSpPr>
          <p:cNvPr id="5" name="TextBox 4"/>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sp>
        <p:nvSpPr>
          <p:cNvPr id="4" name="Rectangle 3"/>
          <p:cNvSpPr/>
          <p:nvPr/>
        </p:nvSpPr>
        <p:spPr>
          <a:xfrm>
            <a:off x="609600" y="1828800"/>
            <a:ext cx="8001000" cy="3366563"/>
          </a:xfrm>
          <a:prstGeom prst="rect">
            <a:avLst/>
          </a:prstGeom>
        </p:spPr>
        <p:txBody>
          <a:bodyPr wrap="square">
            <a:spAutoFit/>
          </a:bodyPr>
          <a:lstStyle/>
          <a:p>
            <a:pPr algn="just">
              <a:lnSpc>
                <a:spcPct val="150000"/>
              </a:lnSpc>
            </a:pPr>
            <a:r>
              <a:rPr lang="en-US" sz="1400" dirty="0" smtClean="0">
                <a:latin typeface="Times New Roman" pitchFamily="18" charset="0"/>
                <a:cs typeface="Times New Roman" pitchFamily="18" charset="0"/>
              </a:rPr>
              <a:t>Cloud computing has emerged as a new compelling paradigm for the deployment of Applications and services .It represents an evolution of cloud programming models, abstractions, platforms and is a testament to the maturity and wide adoption of Cloud technologies.</a:t>
            </a:r>
          </a:p>
          <a:p>
            <a:pPr algn="just">
              <a:lnSpc>
                <a:spcPct val="150000"/>
              </a:lnSpc>
            </a:pPr>
            <a:r>
              <a:rPr lang="en-US" sz="1400" dirty="0" smtClean="0">
                <a:latin typeface="Times New Roman" pitchFamily="18" charset="0"/>
                <a:cs typeface="Times New Roman" pitchFamily="18" charset="0"/>
              </a:rPr>
              <a:t>Create web application that enables users to request rides without servers. The application will present users with an HTML based user interface for indicating the location where they would like to be picked up and will interface on the backend with a RESTful web service to submit the request and dispatch a nearby unicorn. A Static Website to be hosted with User Management and a cloud based backend is created. JavaScript executed in the browser sends and receives data from a public backend API built using Lambda and API Gateway. </a:t>
            </a:r>
          </a:p>
          <a:p>
            <a:pPr algn="just">
              <a:lnSpc>
                <a:spcPct val="150000"/>
              </a:lnSpc>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515112"/>
          </a:xfrm>
        </p:spPr>
        <p:txBody>
          <a:bodyPr>
            <a:normAutofit fontScale="90000"/>
          </a:bodyPr>
          <a:lstStyle/>
          <a:p>
            <a:r>
              <a:rPr lang="en-US" sz="4400" dirty="0" smtClean="0">
                <a:latin typeface="Calibri" pitchFamily="34" charset="0"/>
                <a:cs typeface="Calibri" pitchFamily="34" charset="0"/>
              </a:rPr>
              <a:t>Area Introduction-Existing system</a:t>
            </a:r>
            <a:endParaRPr lang="en-US" sz="4400" dirty="0">
              <a:latin typeface="Calibri" pitchFamily="34" charset="0"/>
              <a:cs typeface="Calibri" pitchFamily="34" charset="0"/>
            </a:endParaRPr>
          </a:p>
        </p:txBody>
      </p:sp>
      <p:sp>
        <p:nvSpPr>
          <p:cNvPr id="4" name="TextBox 3"/>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sp>
        <p:nvSpPr>
          <p:cNvPr id="5" name="Rectangle 4"/>
          <p:cNvSpPr/>
          <p:nvPr/>
        </p:nvSpPr>
        <p:spPr>
          <a:xfrm>
            <a:off x="304800" y="2064304"/>
            <a:ext cx="8839200" cy="1669496"/>
          </a:xfrm>
          <a:prstGeom prst="rect">
            <a:avLst/>
          </a:prstGeom>
        </p:spPr>
        <p:txBody>
          <a:bodyPr wrap="square">
            <a:spAutoFit/>
          </a:bodyPr>
          <a:lstStyle/>
          <a:p>
            <a:pPr algn="just">
              <a:lnSpc>
                <a:spcPct val="150000"/>
              </a:lnSpc>
            </a:pPr>
            <a:r>
              <a:rPr lang="en-US" sz="1400" dirty="0" smtClean="0">
                <a:latin typeface="Times New Roman" pitchFamily="18" charset="0"/>
                <a:cs typeface="Times New Roman" pitchFamily="18" charset="0"/>
              </a:rPr>
              <a:t>In the existing computing system server based computing is used.</a:t>
            </a:r>
          </a:p>
          <a:p>
            <a:pPr algn="just">
              <a:lnSpc>
                <a:spcPct val="150000"/>
              </a:lnSpc>
            </a:pPr>
            <a:r>
              <a:rPr lang="en-US" sz="1400" dirty="0" smtClean="0">
                <a:latin typeface="Times New Roman" pitchFamily="18" charset="0"/>
                <a:cs typeface="Times New Roman" pitchFamily="18" charset="0"/>
              </a:rPr>
              <a:t>Server-based computing (SBC) is an over-arching term referring to the technology by which applications are implemented, controlled, supported and functioned on the server . Upgrading hardware, application deployment, backing up of data and technical support are simplified in a server-based environment. We need the sever room to handle the systems and to store the data.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229600" cy="515112"/>
          </a:xfrm>
        </p:spPr>
        <p:txBody>
          <a:bodyPr>
            <a:normAutofit fontScale="90000"/>
          </a:bodyPr>
          <a:lstStyle/>
          <a:p>
            <a:r>
              <a:rPr lang="en-US" sz="4400" dirty="0" smtClean="0">
                <a:latin typeface="Calibri" pitchFamily="34" charset="0"/>
                <a:cs typeface="Calibri" pitchFamily="34" charset="0"/>
              </a:rPr>
              <a:t>Proposed System</a:t>
            </a:r>
            <a:endParaRPr lang="en-US" sz="4400" dirty="0">
              <a:latin typeface="Calibri" pitchFamily="34" charset="0"/>
              <a:cs typeface="Calibri" pitchFamily="34" charset="0"/>
            </a:endParaRPr>
          </a:p>
        </p:txBody>
      </p:sp>
      <p:sp>
        <p:nvSpPr>
          <p:cNvPr id="4" name="TextBox 3"/>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sp>
        <p:nvSpPr>
          <p:cNvPr id="5" name="Rectangle 4"/>
          <p:cNvSpPr/>
          <p:nvPr/>
        </p:nvSpPr>
        <p:spPr>
          <a:xfrm>
            <a:off x="533400" y="1752600"/>
            <a:ext cx="7543800" cy="3616375"/>
          </a:xfrm>
          <a:prstGeom prst="rect">
            <a:avLst/>
          </a:prstGeom>
        </p:spPr>
        <p:txBody>
          <a:bodyPr wrap="square">
            <a:spAutoFit/>
          </a:bodyPr>
          <a:lstStyle/>
          <a:p>
            <a:pPr>
              <a:buFont typeface="Wingdings" pitchFamily="2" charset="2"/>
              <a:buChar char="§"/>
            </a:pPr>
            <a:r>
              <a:rPr lang="en-US" sz="3200" dirty="0" smtClean="0">
                <a:latin typeface="Cambria" pitchFamily="18" charset="0"/>
              </a:rPr>
              <a:t>Advantages over existing methods</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The biggest advantage of cloud computing is that there is </a:t>
            </a:r>
            <a:r>
              <a:rPr lang="en-US" sz="1400" dirty="0" err="1" smtClean="0">
                <a:latin typeface="Times New Roman" pitchFamily="18" charset="0"/>
                <a:cs typeface="Times New Roman" pitchFamily="18" charset="0"/>
              </a:rPr>
              <a:t>nomore</a:t>
            </a:r>
            <a:r>
              <a:rPr lang="en-US" sz="1400" dirty="0" smtClean="0">
                <a:latin typeface="Times New Roman" pitchFamily="18" charset="0"/>
                <a:cs typeface="Times New Roman" pitchFamily="18" charset="0"/>
              </a:rPr>
              <a:t> provisioning or managing of physical servers. It is not that servers are troublesome.</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There is no need for the physical setup so that the implementation cost will be very less.</a:t>
            </a:r>
          </a:p>
          <a:p>
            <a:pPr algn="just">
              <a:lnSpc>
                <a:spcPct val="150000"/>
              </a:lnSpc>
              <a:buFont typeface="Wingdings" pitchFamily="2" charset="2"/>
              <a:buChar char="Ø"/>
            </a:pPr>
            <a:r>
              <a:rPr lang="en-US" sz="1400" dirty="0" smtClean="0">
                <a:latin typeface="Times New Roman" pitchFamily="18" charset="0"/>
                <a:cs typeface="Times New Roman" pitchFamily="18" charset="0"/>
              </a:rPr>
              <a:t>Data  will be stored in very secured way.</a:t>
            </a:r>
          </a:p>
          <a:p>
            <a:pPr algn="just">
              <a:lnSpc>
                <a:spcPct val="150000"/>
              </a:lnSpc>
              <a:buFont typeface="Wingdings" pitchFamily="2" charset="2"/>
              <a:buChar char="Ø"/>
            </a:pPr>
            <a:r>
              <a:rPr lang="en-US" sz="1400" dirty="0" smtClean="0">
                <a:latin typeface="Times New Roman" pitchFamily="18" charset="0"/>
                <a:cs typeface="Times New Roman" pitchFamily="18" charset="0"/>
              </a:rPr>
              <a:t>Disaster recovery is the other very important benefit of cloud computing .</a:t>
            </a:r>
          </a:p>
          <a:p>
            <a:endParaRPr lang="en-US" dirty="0" smtClean="0">
              <a:latin typeface="Cambria" pitchFamily="18" charset="0"/>
            </a:endParaRPr>
          </a:p>
          <a:p>
            <a:r>
              <a:rPr lang="en-US" sz="3200" dirty="0" smtClean="0">
                <a:latin typeface="Cambria" pitchFamily="18" charset="0"/>
              </a:rPr>
              <a:t>Future Enhancements</a:t>
            </a:r>
          </a:p>
          <a:p>
            <a:pPr algn="just">
              <a:lnSpc>
                <a:spcPct val="150000"/>
              </a:lnSpc>
              <a:buFont typeface="Wingdings" pitchFamily="2" charset="2"/>
              <a:buChar char="Ø"/>
            </a:pPr>
            <a:r>
              <a:rPr lang="en-US" sz="1400" dirty="0" smtClean="0">
                <a:latin typeface="Times New Roman" pitchFamily="18" charset="0"/>
                <a:cs typeface="Times New Roman" pitchFamily="18" charset="0"/>
              </a:rPr>
              <a:t>More security can be ensured by providing security devices.</a:t>
            </a:r>
          </a:p>
          <a:p>
            <a:pPr algn="just">
              <a:lnSpc>
                <a:spcPct val="150000"/>
              </a:lnSpc>
              <a:buFont typeface="Wingdings" pitchFamily="2" charset="2"/>
              <a:buChar char="Ø"/>
            </a:pPr>
            <a:r>
              <a:rPr lang="en-US" sz="1400" dirty="0" smtClean="0">
                <a:latin typeface="Times New Roman" pitchFamily="18" charset="0"/>
                <a:cs typeface="Times New Roman" pitchFamily="18" charset="0"/>
              </a:rPr>
              <a:t>Encryption technologies can be used.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smtClean="0">
                <a:latin typeface="Calibri" pitchFamily="34" charset="0"/>
                <a:cs typeface="Calibri" pitchFamily="34" charset="0"/>
              </a:rPr>
              <a:t>Literature Review</a:t>
            </a:r>
            <a:endParaRPr lang="en-US" sz="4000" dirty="0">
              <a:latin typeface="Calibri" pitchFamily="34" charset="0"/>
              <a:cs typeface="Calibri" pitchFamily="34" charset="0"/>
            </a:endParaRPr>
          </a:p>
        </p:txBody>
      </p:sp>
      <p:sp>
        <p:nvSpPr>
          <p:cNvPr id="3" name="Content Placeholder 2"/>
          <p:cNvSpPr>
            <a:spLocks noGrp="1"/>
          </p:cNvSpPr>
          <p:nvPr>
            <p:ph idx="1"/>
          </p:nvPr>
        </p:nvSpPr>
        <p:spPr/>
        <p:txBody>
          <a:bodyPr>
            <a:normAutofit/>
          </a:bodyPr>
          <a:lstStyle/>
          <a:p>
            <a:r>
              <a:rPr lang="en-US" sz="2400" b="1" dirty="0" smtClean="0">
                <a:latin typeface="Times New Roman" pitchFamily="18" charset="0"/>
                <a:cs typeface="Times New Roman" pitchFamily="18" charset="0"/>
              </a:rPr>
              <a:t>Drawbacks of existing methods</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The existing system needs the physical servers so that the cost for implementing this will be very high.</a:t>
            </a:r>
          </a:p>
          <a:p>
            <a:pPr algn="just">
              <a:lnSpc>
                <a:spcPct val="150000"/>
              </a:lnSpc>
              <a:buFont typeface="Wingdings" pitchFamily="2" charset="2"/>
              <a:buChar char="Ø"/>
            </a:pPr>
            <a:r>
              <a:rPr lang="en-US" sz="1400" dirty="0" smtClean="0">
                <a:latin typeface="Times New Roman" pitchFamily="18" charset="0"/>
                <a:cs typeface="Times New Roman" pitchFamily="18" charset="0"/>
              </a:rPr>
              <a:t>It will consumes more space for the physical setup including all other networking devices.</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The data will not be secured and data can’t be recover after any disaster.</a:t>
            </a:r>
          </a:p>
          <a:p>
            <a:pPr algn="just">
              <a:lnSpc>
                <a:spcPct val="150000"/>
              </a:lnSpc>
            </a:pPr>
            <a:r>
              <a:rPr lang="en-US" sz="1400" dirty="0" smtClean="0">
                <a:latin typeface="Times New Roman" pitchFamily="18" charset="0"/>
                <a:cs typeface="Times New Roman" pitchFamily="18" charset="0"/>
              </a:rPr>
              <a:t>References: www.nevon.com</a:t>
            </a:r>
          </a:p>
        </p:txBody>
      </p:sp>
      <p:sp>
        <p:nvSpPr>
          <p:cNvPr id="4" name="TextBox 3"/>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457200"/>
            <a:ext cx="8305800" cy="1143000"/>
          </a:xfrm>
        </p:spPr>
        <p:txBody>
          <a:bodyPr/>
          <a:lstStyle/>
          <a:p>
            <a:r>
              <a:rPr lang="en-US" dirty="0" smtClean="0"/>
              <a:t>ARCHITECTURAL DIAGRAM</a:t>
            </a:r>
            <a:endParaRPr lang="en-US" dirty="0"/>
          </a:p>
        </p:txBody>
      </p:sp>
      <p:sp>
        <p:nvSpPr>
          <p:cNvPr id="6" name="Flowchart: Process 5"/>
          <p:cNvSpPr/>
          <p:nvPr/>
        </p:nvSpPr>
        <p:spPr>
          <a:xfrm>
            <a:off x="685800" y="1828800"/>
            <a:ext cx="7162800" cy="12192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Process 6"/>
          <p:cNvSpPr/>
          <p:nvPr/>
        </p:nvSpPr>
        <p:spPr>
          <a:xfrm>
            <a:off x="914400" y="2209800"/>
            <a:ext cx="14478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a:t>
            </a:r>
            <a:endParaRPr lang="en-US" dirty="0"/>
          </a:p>
        </p:txBody>
      </p:sp>
      <p:sp>
        <p:nvSpPr>
          <p:cNvPr id="8" name="Flowchart: Process 7"/>
          <p:cNvSpPr/>
          <p:nvPr/>
        </p:nvSpPr>
        <p:spPr>
          <a:xfrm>
            <a:off x="2590800" y="2209800"/>
            <a:ext cx="16002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Management</a:t>
            </a:r>
            <a:endParaRPr lang="en-US" dirty="0"/>
          </a:p>
        </p:txBody>
      </p:sp>
      <p:sp>
        <p:nvSpPr>
          <p:cNvPr id="9" name="Flowchart: Process 8"/>
          <p:cNvSpPr/>
          <p:nvPr/>
        </p:nvSpPr>
        <p:spPr>
          <a:xfrm>
            <a:off x="4343400" y="2209800"/>
            <a:ext cx="16002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Admin</a:t>
            </a:r>
            <a:endParaRPr lang="en-US" dirty="0"/>
          </a:p>
        </p:txBody>
      </p:sp>
      <p:sp>
        <p:nvSpPr>
          <p:cNvPr id="10" name="Flowchart: Process 9"/>
          <p:cNvSpPr/>
          <p:nvPr/>
        </p:nvSpPr>
        <p:spPr>
          <a:xfrm>
            <a:off x="6096000" y="2209800"/>
            <a:ext cx="16002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a:t>
            </a:r>
            <a:endParaRPr lang="en-US" dirty="0"/>
          </a:p>
        </p:txBody>
      </p:sp>
      <p:sp>
        <p:nvSpPr>
          <p:cNvPr id="11" name="Flowchart: Process 10"/>
          <p:cNvSpPr/>
          <p:nvPr/>
        </p:nvSpPr>
        <p:spPr>
          <a:xfrm>
            <a:off x="685800" y="3200400"/>
            <a:ext cx="7239000" cy="228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layer</a:t>
            </a:r>
            <a:endParaRPr lang="en-US" dirty="0"/>
          </a:p>
        </p:txBody>
      </p:sp>
      <p:sp>
        <p:nvSpPr>
          <p:cNvPr id="13" name="Flowchart: Process 12"/>
          <p:cNvSpPr/>
          <p:nvPr/>
        </p:nvSpPr>
        <p:spPr>
          <a:xfrm>
            <a:off x="685800" y="3581400"/>
            <a:ext cx="7239000" cy="9144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p:cNvSpPr/>
          <p:nvPr/>
        </p:nvSpPr>
        <p:spPr>
          <a:xfrm>
            <a:off x="990600" y="3733800"/>
            <a:ext cx="14478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 Events</a:t>
            </a:r>
            <a:endParaRPr lang="en-US" dirty="0"/>
          </a:p>
        </p:txBody>
      </p:sp>
      <p:sp>
        <p:nvSpPr>
          <p:cNvPr id="15" name="Flowchart: Process 14"/>
          <p:cNvSpPr/>
          <p:nvPr/>
        </p:nvSpPr>
        <p:spPr>
          <a:xfrm>
            <a:off x="3276600" y="3733800"/>
            <a:ext cx="14478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Register Events</a:t>
            </a:r>
            <a:endParaRPr lang="en-US" dirty="0"/>
          </a:p>
        </p:txBody>
      </p:sp>
      <p:sp>
        <p:nvSpPr>
          <p:cNvPr id="16" name="Flowchart: Process 15"/>
          <p:cNvSpPr/>
          <p:nvPr/>
        </p:nvSpPr>
        <p:spPr>
          <a:xfrm>
            <a:off x="5410200" y="3733800"/>
            <a:ext cx="14478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Events</a:t>
            </a:r>
            <a:endParaRPr lang="en-US" dirty="0"/>
          </a:p>
        </p:txBody>
      </p:sp>
      <p:sp>
        <p:nvSpPr>
          <p:cNvPr id="17" name="Flowchart: Process 16"/>
          <p:cNvSpPr/>
          <p:nvPr/>
        </p:nvSpPr>
        <p:spPr>
          <a:xfrm>
            <a:off x="762000" y="4648200"/>
            <a:ext cx="7239000" cy="228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Middle layer </a:t>
            </a:r>
            <a:endParaRPr lang="en-US" dirty="0"/>
          </a:p>
        </p:txBody>
      </p:sp>
      <p:sp>
        <p:nvSpPr>
          <p:cNvPr id="18" name="Flowchart: Process 17"/>
          <p:cNvSpPr/>
          <p:nvPr/>
        </p:nvSpPr>
        <p:spPr>
          <a:xfrm>
            <a:off x="762000" y="4953000"/>
            <a:ext cx="7239000" cy="1069848"/>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p:cNvSpPr/>
          <p:nvPr/>
        </p:nvSpPr>
        <p:spPr>
          <a:xfrm>
            <a:off x="3276600" y="5029200"/>
            <a:ext cx="1981200"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Storage</a:t>
            </a:r>
            <a:endParaRPr lang="en-US" dirty="0"/>
          </a:p>
        </p:txBody>
      </p:sp>
      <p:sp>
        <p:nvSpPr>
          <p:cNvPr id="21" name="Flowchart: Process 20"/>
          <p:cNvSpPr/>
          <p:nvPr/>
        </p:nvSpPr>
        <p:spPr>
          <a:xfrm>
            <a:off x="838200" y="6172200"/>
            <a:ext cx="7162800" cy="228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base layer</a:t>
            </a:r>
            <a:endParaRPr lang="en-US" dirty="0"/>
          </a:p>
        </p:txBody>
      </p:sp>
      <p:cxnSp>
        <p:nvCxnSpPr>
          <p:cNvPr id="23" name="Straight Connector 22"/>
          <p:cNvCxnSpPr/>
          <p:nvPr/>
        </p:nvCxnSpPr>
        <p:spPr>
          <a:xfrm rot="5400000">
            <a:off x="1295400" y="3276600"/>
            <a:ext cx="609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515100" y="33147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371600" y="4724400"/>
            <a:ext cx="457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553200" y="4724400"/>
            <a:ext cx="4572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066800"/>
            <a:ext cx="8305800" cy="609600"/>
          </a:xfrm>
        </p:spPr>
        <p:txBody>
          <a:bodyPr>
            <a:normAutofit fontScale="90000"/>
          </a:bodyPr>
          <a:lstStyle/>
          <a:p>
            <a:r>
              <a:rPr lang="en-US" dirty="0" smtClean="0"/>
              <a:t>DFD</a:t>
            </a:r>
            <a:endParaRPr lang="en-US" dirty="0"/>
          </a:p>
        </p:txBody>
      </p:sp>
      <p:sp>
        <p:nvSpPr>
          <p:cNvPr id="25" name="Rectangle 24"/>
          <p:cNvSpPr/>
          <p:nvPr/>
        </p:nvSpPr>
        <p:spPr>
          <a:xfrm>
            <a:off x="2895600" y="914400"/>
            <a:ext cx="1981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endParaRPr lang="en-US" dirty="0"/>
          </a:p>
        </p:txBody>
      </p:sp>
      <p:sp>
        <p:nvSpPr>
          <p:cNvPr id="27" name="Flowchart: Connector 26"/>
          <p:cNvSpPr/>
          <p:nvPr/>
        </p:nvSpPr>
        <p:spPr>
          <a:xfrm>
            <a:off x="990600" y="24384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 </a:t>
            </a:r>
            <a:endParaRPr lang="en-US" dirty="0"/>
          </a:p>
        </p:txBody>
      </p:sp>
      <p:sp>
        <p:nvSpPr>
          <p:cNvPr id="29" name="Flowchart: Connector 28"/>
          <p:cNvSpPr/>
          <p:nvPr/>
        </p:nvSpPr>
        <p:spPr>
          <a:xfrm>
            <a:off x="5638800" y="23622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Sign up </a:t>
            </a:r>
            <a:endParaRPr lang="en-US" dirty="0"/>
          </a:p>
        </p:txBody>
      </p:sp>
      <p:sp>
        <p:nvSpPr>
          <p:cNvPr id="92" name="Flowchart: Connector 91"/>
          <p:cNvSpPr/>
          <p:nvPr/>
        </p:nvSpPr>
        <p:spPr>
          <a:xfrm>
            <a:off x="3352800" y="35052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 page </a:t>
            </a:r>
            <a:endParaRPr lang="en-US" dirty="0"/>
          </a:p>
        </p:txBody>
      </p:sp>
      <p:sp>
        <p:nvSpPr>
          <p:cNvPr id="97" name="Flowchart: Connector 96"/>
          <p:cNvSpPr/>
          <p:nvPr/>
        </p:nvSpPr>
        <p:spPr>
          <a:xfrm>
            <a:off x="914400" y="47244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About us  </a:t>
            </a:r>
            <a:endParaRPr lang="en-US" dirty="0"/>
          </a:p>
        </p:txBody>
      </p:sp>
      <p:sp>
        <p:nvSpPr>
          <p:cNvPr id="98" name="Flowchart: Connector 97"/>
          <p:cNvSpPr/>
          <p:nvPr/>
        </p:nvSpPr>
        <p:spPr>
          <a:xfrm>
            <a:off x="3505200" y="55626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type  </a:t>
            </a:r>
            <a:endParaRPr lang="en-US" dirty="0"/>
          </a:p>
        </p:txBody>
      </p:sp>
      <p:sp>
        <p:nvSpPr>
          <p:cNvPr id="99" name="Flowchart: Connector 98"/>
          <p:cNvSpPr/>
          <p:nvPr/>
        </p:nvSpPr>
        <p:spPr>
          <a:xfrm>
            <a:off x="6172200" y="48768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events </a:t>
            </a:r>
            <a:endParaRPr lang="en-US" dirty="0"/>
          </a:p>
        </p:txBody>
      </p:sp>
      <p:cxnSp>
        <p:nvCxnSpPr>
          <p:cNvPr id="109" name="Straight Arrow Connector 108"/>
          <p:cNvCxnSpPr>
            <a:stCxn id="25" idx="2"/>
            <a:endCxn id="27" idx="0"/>
          </p:cNvCxnSpPr>
          <p:nvPr/>
        </p:nvCxnSpPr>
        <p:spPr>
          <a:xfrm rot="5400000">
            <a:off x="2476500" y="1028700"/>
            <a:ext cx="6096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25" idx="2"/>
            <a:endCxn id="29" idx="0"/>
          </p:cNvCxnSpPr>
          <p:nvPr/>
        </p:nvCxnSpPr>
        <p:spPr>
          <a:xfrm rot="16200000" flipH="1">
            <a:off x="4838700" y="876300"/>
            <a:ext cx="533400" cy="2438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27" idx="6"/>
            <a:endCxn id="92" idx="1"/>
          </p:cNvCxnSpPr>
          <p:nvPr/>
        </p:nvCxnSpPr>
        <p:spPr>
          <a:xfrm>
            <a:off x="2362200" y="3086100"/>
            <a:ext cx="1191466" cy="6088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9" idx="3"/>
            <a:endCxn id="92" idx="7"/>
          </p:cNvCxnSpPr>
          <p:nvPr/>
        </p:nvCxnSpPr>
        <p:spPr>
          <a:xfrm rot="5400000">
            <a:off x="5068093" y="2923334"/>
            <a:ext cx="227014" cy="1316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97" idx="0"/>
          </p:cNvCxnSpPr>
          <p:nvPr/>
        </p:nvCxnSpPr>
        <p:spPr>
          <a:xfrm rot="10800000" flipV="1">
            <a:off x="1600200" y="4495800"/>
            <a:ext cx="1905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92" idx="4"/>
            <a:endCxn id="98" idx="0"/>
          </p:cNvCxnSpPr>
          <p:nvPr/>
        </p:nvCxnSpPr>
        <p:spPr>
          <a:xfrm rot="16200000" flipH="1">
            <a:off x="3733800" y="5105400"/>
            <a:ext cx="762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2" idx="6"/>
            <a:endCxn id="99" idx="1"/>
          </p:cNvCxnSpPr>
          <p:nvPr/>
        </p:nvCxnSpPr>
        <p:spPr>
          <a:xfrm>
            <a:off x="4724400" y="4152900"/>
            <a:ext cx="1648666" cy="91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305800" cy="1143000"/>
          </a:xfrm>
        </p:spPr>
        <p:txBody>
          <a:bodyPr/>
          <a:lstStyle/>
          <a:p>
            <a:r>
              <a:rPr lang="en-US" dirty="0" err="1" smtClean="0"/>
              <a:t>Cntd</a:t>
            </a:r>
            <a:r>
              <a:rPr lang="en-US" dirty="0" smtClean="0"/>
              <a:t>..</a:t>
            </a:r>
            <a:endParaRPr lang="en-US" dirty="0"/>
          </a:p>
        </p:txBody>
      </p:sp>
      <p:sp>
        <p:nvSpPr>
          <p:cNvPr id="3" name="Flowchart: Connector 2"/>
          <p:cNvSpPr/>
          <p:nvPr/>
        </p:nvSpPr>
        <p:spPr>
          <a:xfrm>
            <a:off x="228600" y="38862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Workshops  </a:t>
            </a:r>
            <a:endParaRPr lang="en-US" dirty="0"/>
          </a:p>
        </p:txBody>
      </p:sp>
      <p:sp>
        <p:nvSpPr>
          <p:cNvPr id="4" name="Flowchart: Connector 3"/>
          <p:cNvSpPr/>
          <p:nvPr/>
        </p:nvSpPr>
        <p:spPr>
          <a:xfrm>
            <a:off x="1752600" y="38100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Hackathons</a:t>
            </a:r>
            <a:r>
              <a:rPr lang="en-US" dirty="0" smtClean="0"/>
              <a:t>  </a:t>
            </a:r>
            <a:endParaRPr lang="en-US" dirty="0"/>
          </a:p>
        </p:txBody>
      </p:sp>
      <p:sp>
        <p:nvSpPr>
          <p:cNvPr id="5" name="Flowchart: Connector 4"/>
          <p:cNvSpPr/>
          <p:nvPr/>
        </p:nvSpPr>
        <p:spPr>
          <a:xfrm>
            <a:off x="3276600" y="38100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Seminars  </a:t>
            </a:r>
            <a:endParaRPr lang="en-US" dirty="0"/>
          </a:p>
        </p:txBody>
      </p:sp>
      <p:sp>
        <p:nvSpPr>
          <p:cNvPr id="6" name="Flowchart: Connector 5"/>
          <p:cNvSpPr/>
          <p:nvPr/>
        </p:nvSpPr>
        <p:spPr>
          <a:xfrm>
            <a:off x="4876800" y="37338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Symposium  </a:t>
            </a:r>
            <a:endParaRPr lang="en-US" dirty="0"/>
          </a:p>
        </p:txBody>
      </p:sp>
      <p:sp>
        <p:nvSpPr>
          <p:cNvPr id="21" name="Flowchart: Connector 20"/>
          <p:cNvSpPr/>
          <p:nvPr/>
        </p:nvSpPr>
        <p:spPr>
          <a:xfrm>
            <a:off x="6781800" y="3429000"/>
            <a:ext cx="1371600" cy="1295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a:t>
            </a:r>
            <a:endParaRPr lang="en-US" dirty="0"/>
          </a:p>
        </p:txBody>
      </p:sp>
      <p:cxnSp>
        <p:nvCxnSpPr>
          <p:cNvPr id="30" name="Straight Connector 29"/>
          <p:cNvCxnSpPr/>
          <p:nvPr/>
        </p:nvCxnSpPr>
        <p:spPr>
          <a:xfrm>
            <a:off x="1524000" y="1981200"/>
            <a:ext cx="1905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00200" y="2667000"/>
            <a:ext cx="1981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181100" y="2400300"/>
            <a:ext cx="838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828800" y="2362200"/>
            <a:ext cx="1820050" cy="369332"/>
          </a:xfrm>
          <a:prstGeom prst="rect">
            <a:avLst/>
          </a:prstGeom>
          <a:noFill/>
        </p:spPr>
        <p:txBody>
          <a:bodyPr wrap="none" rtlCol="0">
            <a:spAutoFit/>
          </a:bodyPr>
          <a:lstStyle/>
          <a:p>
            <a:r>
              <a:rPr lang="en-US" dirty="0" smtClean="0"/>
              <a:t>Event data store </a:t>
            </a:r>
            <a:endParaRPr lang="en-US" dirty="0"/>
          </a:p>
        </p:txBody>
      </p:sp>
      <p:cxnSp>
        <p:nvCxnSpPr>
          <p:cNvPr id="38" name="Straight Arrow Connector 37"/>
          <p:cNvCxnSpPr>
            <a:stCxn id="36" idx="2"/>
            <a:endCxn id="3" idx="0"/>
          </p:cNvCxnSpPr>
          <p:nvPr/>
        </p:nvCxnSpPr>
        <p:spPr>
          <a:xfrm rot="5400000">
            <a:off x="1249279" y="2396654"/>
            <a:ext cx="1154668" cy="1824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2"/>
            <a:endCxn id="4" idx="0"/>
          </p:cNvCxnSpPr>
          <p:nvPr/>
        </p:nvCxnSpPr>
        <p:spPr>
          <a:xfrm rot="5400000">
            <a:off x="2049379" y="3120554"/>
            <a:ext cx="1078468" cy="300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2"/>
            <a:endCxn id="5" idx="0"/>
          </p:cNvCxnSpPr>
          <p:nvPr/>
        </p:nvCxnSpPr>
        <p:spPr>
          <a:xfrm rot="16200000" flipH="1">
            <a:off x="2811378" y="2658978"/>
            <a:ext cx="1078468" cy="1223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6" idx="2"/>
            <a:endCxn id="6" idx="0"/>
          </p:cNvCxnSpPr>
          <p:nvPr/>
        </p:nvCxnSpPr>
        <p:spPr>
          <a:xfrm rot="16200000" flipH="1">
            <a:off x="3649578" y="1820778"/>
            <a:ext cx="1002268" cy="2823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flipV="1">
            <a:off x="2514600" y="304800"/>
            <a:ext cx="2133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096000" y="18288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172200" y="25908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5753894" y="2247106"/>
            <a:ext cx="838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248400" y="2209800"/>
            <a:ext cx="2338267" cy="369332"/>
          </a:xfrm>
          <a:prstGeom prst="rect">
            <a:avLst/>
          </a:prstGeom>
          <a:noFill/>
        </p:spPr>
        <p:txBody>
          <a:bodyPr wrap="square" rtlCol="0">
            <a:spAutoFit/>
          </a:bodyPr>
          <a:lstStyle/>
          <a:p>
            <a:r>
              <a:rPr lang="en-US" dirty="0" smtClean="0"/>
              <a:t>Publish data store</a:t>
            </a:r>
            <a:endParaRPr lang="en-US" dirty="0"/>
          </a:p>
        </p:txBody>
      </p:sp>
      <p:cxnSp>
        <p:nvCxnSpPr>
          <p:cNvPr id="54" name="Straight Arrow Connector 53"/>
          <p:cNvCxnSpPr/>
          <p:nvPr/>
        </p:nvCxnSpPr>
        <p:spPr>
          <a:xfrm rot="16200000" flipH="1">
            <a:off x="6096000" y="1066800"/>
            <a:ext cx="1371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2" idx="2"/>
            <a:endCxn id="21" idx="0"/>
          </p:cNvCxnSpPr>
          <p:nvPr/>
        </p:nvCxnSpPr>
        <p:spPr>
          <a:xfrm rot="16200000" flipH="1">
            <a:off x="7017633" y="2979033"/>
            <a:ext cx="849868" cy="5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200400" y="5867400"/>
            <a:ext cx="2895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276600" y="6477000"/>
            <a:ext cx="2895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33700" y="6134100"/>
            <a:ext cx="609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429000" y="6096000"/>
            <a:ext cx="2438400" cy="369332"/>
          </a:xfrm>
          <a:prstGeom prst="rect">
            <a:avLst/>
          </a:prstGeom>
          <a:noFill/>
        </p:spPr>
        <p:txBody>
          <a:bodyPr wrap="square" rtlCol="0">
            <a:spAutoFit/>
          </a:bodyPr>
          <a:lstStyle/>
          <a:p>
            <a:r>
              <a:rPr lang="en-US" dirty="0" smtClean="0"/>
              <a:t>cloud data store </a:t>
            </a:r>
            <a:endParaRPr lang="en-US" dirty="0"/>
          </a:p>
        </p:txBody>
      </p:sp>
      <p:cxnSp>
        <p:nvCxnSpPr>
          <p:cNvPr id="64" name="Straight Arrow Connector 63"/>
          <p:cNvCxnSpPr>
            <a:stCxn id="3" idx="5"/>
          </p:cNvCxnSpPr>
          <p:nvPr/>
        </p:nvCxnSpPr>
        <p:spPr>
          <a:xfrm rot="16200000" flipH="1">
            <a:off x="1785914" y="4605313"/>
            <a:ext cx="1104107" cy="187726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 idx="5"/>
          </p:cNvCxnSpPr>
          <p:nvPr/>
        </p:nvCxnSpPr>
        <p:spPr>
          <a:xfrm rot="16200000" flipH="1">
            <a:off x="3043214" y="4795813"/>
            <a:ext cx="951707" cy="119146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 idx="5"/>
          </p:cNvCxnSpPr>
          <p:nvPr/>
        </p:nvCxnSpPr>
        <p:spPr>
          <a:xfrm rot="16200000" flipH="1">
            <a:off x="4224314" y="5138713"/>
            <a:ext cx="951707" cy="50566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 idx="5"/>
          </p:cNvCxnSpPr>
          <p:nvPr/>
        </p:nvCxnSpPr>
        <p:spPr>
          <a:xfrm rot="5400000">
            <a:off x="5253014" y="5072879"/>
            <a:ext cx="1027907" cy="56113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1" idx="4"/>
          </p:cNvCxnSpPr>
          <p:nvPr/>
        </p:nvCxnSpPr>
        <p:spPr>
          <a:xfrm rot="5400000">
            <a:off x="6096000" y="4495800"/>
            <a:ext cx="1143000" cy="1600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91312"/>
          </a:xfrm>
        </p:spPr>
        <p:txBody>
          <a:bodyPr>
            <a:noAutofit/>
          </a:bodyPr>
          <a:lstStyle/>
          <a:p>
            <a:r>
              <a:rPr lang="en-US" sz="4000" dirty="0" smtClean="0">
                <a:latin typeface="Calibri" pitchFamily="34" charset="0"/>
                <a:cs typeface="Calibri" pitchFamily="34" charset="0"/>
              </a:rPr>
              <a:t>Module Split-up</a:t>
            </a:r>
            <a:endParaRPr lang="en-US" sz="4000" dirty="0">
              <a:latin typeface="Calibri" pitchFamily="34" charset="0"/>
              <a:cs typeface="Calibri" pitchFamily="34" charset="0"/>
            </a:endParaRPr>
          </a:p>
        </p:txBody>
      </p:sp>
      <p:sp>
        <p:nvSpPr>
          <p:cNvPr id="4" name="TextBox 3"/>
          <p:cNvSpPr txBox="1"/>
          <p:nvPr/>
        </p:nvSpPr>
        <p:spPr>
          <a:xfrm>
            <a:off x="0" y="6477000"/>
            <a:ext cx="9144000" cy="381000"/>
          </a:xfrm>
          <a:prstGeom prst="rect">
            <a:avLst/>
          </a:prstGeom>
          <a:solidFill>
            <a:schemeClr val="bg2">
              <a:lumMod val="75000"/>
            </a:schemeClr>
          </a:solidFill>
          <a:ln>
            <a:solidFill>
              <a:schemeClr val="accent1"/>
            </a:solidFill>
          </a:ln>
        </p:spPr>
        <p:txBody>
          <a:bodyPr wrap="square" rtlCol="0">
            <a:spAutoFit/>
          </a:bodyPr>
          <a:lstStyle/>
          <a:p>
            <a:pPr algn="ctr"/>
            <a:r>
              <a:rPr lang="en-US" dirty="0" smtClean="0"/>
              <a:t>Department of CSE, KGiSL Institute of Technology, Coimbatore</a:t>
            </a:r>
            <a:endParaRPr lang="en-US" dirty="0"/>
          </a:p>
        </p:txBody>
      </p:sp>
      <p:sp>
        <p:nvSpPr>
          <p:cNvPr id="5" name="Rectangle 4"/>
          <p:cNvSpPr/>
          <p:nvPr/>
        </p:nvSpPr>
        <p:spPr>
          <a:xfrm>
            <a:off x="914400" y="1600200"/>
            <a:ext cx="4572000" cy="4247317"/>
          </a:xfrm>
          <a:prstGeom prst="rect">
            <a:avLst/>
          </a:prstGeom>
        </p:spPr>
        <p:txBody>
          <a:bodyPr>
            <a:spAutoFit/>
          </a:bodyPr>
          <a:lstStyle/>
          <a:p>
            <a:r>
              <a:rPr lang="en-US" dirty="0" smtClean="0"/>
              <a:t>Module 1:</a:t>
            </a:r>
          </a:p>
          <a:p>
            <a:pPr>
              <a:buFont typeface="Wingdings" pitchFamily="2" charset="2"/>
              <a:buChar char="Ø"/>
            </a:pPr>
            <a:r>
              <a:rPr lang="en-US" dirty="0" smtClean="0"/>
              <a:t>Static Web Hosting</a:t>
            </a:r>
          </a:p>
          <a:p>
            <a:endParaRPr lang="en-US" dirty="0" smtClean="0"/>
          </a:p>
          <a:p>
            <a:r>
              <a:rPr lang="en-US" dirty="0" smtClean="0"/>
              <a:t>Module 2:</a:t>
            </a:r>
          </a:p>
          <a:p>
            <a:pPr>
              <a:buFont typeface="Wingdings" pitchFamily="2" charset="2"/>
              <a:buChar char="Ø"/>
            </a:pPr>
            <a:r>
              <a:rPr lang="en-US" dirty="0" smtClean="0"/>
              <a:t>User Management</a:t>
            </a:r>
          </a:p>
          <a:p>
            <a:endParaRPr lang="en-US" dirty="0" smtClean="0"/>
          </a:p>
          <a:p>
            <a:r>
              <a:rPr lang="en-US" dirty="0" smtClean="0"/>
              <a:t>Module 3:</a:t>
            </a:r>
          </a:p>
          <a:p>
            <a:pPr>
              <a:buFont typeface="Wingdings" pitchFamily="2" charset="2"/>
              <a:buChar char="Ø"/>
            </a:pPr>
            <a:r>
              <a:rPr lang="en-US" dirty="0" smtClean="0"/>
              <a:t>Serverless Backend</a:t>
            </a:r>
          </a:p>
          <a:p>
            <a:pPr>
              <a:buFont typeface="Wingdings" pitchFamily="2" charset="2"/>
              <a:buChar char="Ø"/>
            </a:pPr>
            <a:endParaRPr lang="en-US" dirty="0" smtClean="0"/>
          </a:p>
          <a:p>
            <a:r>
              <a:rPr lang="en-US" dirty="0" smtClean="0"/>
              <a:t>Module 4:</a:t>
            </a:r>
          </a:p>
          <a:p>
            <a:pPr>
              <a:buFont typeface="Wingdings" pitchFamily="2" charset="2"/>
              <a:buChar char="Ø"/>
            </a:pPr>
            <a:r>
              <a:rPr lang="en-US" dirty="0" smtClean="0"/>
              <a:t>RESTful API’s</a:t>
            </a:r>
          </a:p>
          <a:p>
            <a:endParaRPr lang="en-US" dirty="0" smtClean="0"/>
          </a:p>
          <a:p>
            <a:r>
              <a:rPr lang="en-US" dirty="0" smtClean="0"/>
              <a:t>Module 5:</a:t>
            </a:r>
          </a:p>
          <a:p>
            <a:pPr>
              <a:buFont typeface="Wingdings" pitchFamily="2" charset="2"/>
              <a:buChar char="Ø"/>
            </a:pPr>
            <a:r>
              <a:rPr lang="en-US" dirty="0" smtClean="0"/>
              <a:t>Resource Termination And Next Step</a:t>
            </a:r>
          </a:p>
          <a:p>
            <a:endParaRPr lang="en-US" dirty="0" smtClean="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901</TotalTime>
  <Words>530</Words>
  <Application>Microsoft Office PowerPoint</Application>
  <PresentationFormat>On-screen Show (4:3)</PresentationFormat>
  <Paragraphs>97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Flow</vt:lpstr>
      <vt:lpstr>Student Information System Using Cloud Computing</vt:lpstr>
      <vt:lpstr>Abstract </vt:lpstr>
      <vt:lpstr>Area Introduction-Existing system</vt:lpstr>
      <vt:lpstr>Proposed System</vt:lpstr>
      <vt:lpstr>Literature Review</vt:lpstr>
      <vt:lpstr>ARCHITECTURAL DIAGRAM</vt:lpstr>
      <vt:lpstr>DFD</vt:lpstr>
      <vt:lpstr>Cntd..</vt:lpstr>
      <vt:lpstr>Module Split-up</vt:lpstr>
      <vt:lpstr>Screen shots of modules under progress.</vt:lpstr>
      <vt:lpstr>Cntd..</vt:lpstr>
      <vt:lpstr>Ctnd…..</vt:lpstr>
      <vt:lpstr>Cntd…</vt:lpstr>
      <vt:lpstr>Ctnd…..</vt:lpstr>
      <vt:lpstr>Ctnd..</vt:lpstr>
      <vt:lpstr>Cntd..</vt:lpstr>
      <vt:lpstr>Slide 17</vt:lpstr>
    </vt:vector>
  </TitlesOfParts>
  <Company>kgisl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r.pranesh</dc:creator>
  <cp:lastModifiedBy>ANJANA MANOJ</cp:lastModifiedBy>
  <cp:revision>88</cp:revision>
  <dcterms:created xsi:type="dcterms:W3CDTF">2011-12-09T06:36:35Z</dcterms:created>
  <dcterms:modified xsi:type="dcterms:W3CDTF">2019-02-08T04:45:42Z</dcterms:modified>
</cp:coreProperties>
</file>